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4" r:id="rId3"/>
    <p:sldId id="258" r:id="rId4"/>
    <p:sldId id="267" r:id="rId5"/>
    <p:sldId id="285" r:id="rId6"/>
    <p:sldId id="276" r:id="rId7"/>
    <p:sldId id="260" r:id="rId8"/>
    <p:sldId id="279" r:id="rId9"/>
    <p:sldId id="261" r:id="rId10"/>
    <p:sldId id="287" r:id="rId11"/>
    <p:sldId id="288" r:id="rId12"/>
    <p:sldId id="294" r:id="rId13"/>
    <p:sldId id="268" r:id="rId14"/>
    <p:sldId id="274" r:id="rId15"/>
    <p:sldId id="289" r:id="rId16"/>
    <p:sldId id="270" r:id="rId17"/>
    <p:sldId id="282" r:id="rId18"/>
    <p:sldId id="295" r:id="rId19"/>
    <p:sldId id="272" r:id="rId20"/>
    <p:sldId id="284" r:id="rId21"/>
    <p:sldId id="296" r:id="rId22"/>
    <p:sldId id="297" r:id="rId23"/>
    <p:sldId id="299" r:id="rId24"/>
    <p:sldId id="298" r:id="rId25"/>
    <p:sldId id="300" r:id="rId26"/>
    <p:sldId id="275" r:id="rId27"/>
    <p:sldId id="262" r:id="rId28"/>
    <p:sldId id="303" r:id="rId29"/>
    <p:sldId id="302" r:id="rId30"/>
    <p:sldId id="26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ávid Baranko" initials="DB" lastIdx="4" clrIdx="0">
    <p:extLst>
      <p:ext uri="{19B8F6BF-5375-455C-9EA6-DF929625EA0E}">
        <p15:presenceInfo xmlns:p15="http://schemas.microsoft.com/office/powerpoint/2012/main" userId="Dávid Baranko" providerId="None"/>
      </p:ext>
    </p:extLst>
  </p:cmAuthor>
  <p:cmAuthor id="2" name="Dávid" initials="D" lastIdx="1" clrIdx="1">
    <p:extLst>
      <p:ext uri="{19B8F6BF-5375-455C-9EA6-DF929625EA0E}">
        <p15:presenceInfo xmlns:p15="http://schemas.microsoft.com/office/powerpoint/2012/main" userId="Dá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7T10:23:58.61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2" dt="2019-10-08T19:01:05.694" idx="1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7T10:23:58.61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7T10:23:58.61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8T14:57:06.227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7T10:23:58.61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8T15:07:40.221" idx="4">
    <p:pos x="10" y="10"/>
    <p:text>mal aj venovanie od Sartreho Jean Paul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8T13:48:02.493" idx="2">
    <p:pos x="10" y="10"/>
    <p:text>Na druhej strane chuť „zakázaného ovocia“, čiže tabuizovaných tém bola pre nás vzrušujúcou tvorivou výzvou – pre mňa to bol v knižke Bohovia ročných období osud slovenských občanov odvlečených do stalinských gulagov, téma v roku 1968 na hranici možného, ale v čase normalizácie už neprijateľná. Kým Dušan Mitana so svojimi Psími dňami v roku 1970 ešte prekĺzol na knižný trh, ja so svojimi Bohmi ročných období o rok neskôr už nie, skončili v šrotovníku kníh v papierňach v Štúrove.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David.Baranko@sng.sk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Dana.Karulova@sng.sk" TargetMode="External"/><Relationship Id="rId2" Type="http://schemas.openxmlformats.org/officeDocument/2006/relationships/hyperlink" Target="mailto:David.Baranko@sng.s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Dana.Karulova@sng.sk" TargetMode="External"/><Relationship Id="rId2" Type="http://schemas.openxmlformats.org/officeDocument/2006/relationships/hyperlink" Target="mailto:David.Baranko@sng.s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EAEAA-BCF8-4D92-90C5-31C3E56F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090863"/>
            <a:ext cx="9603275" cy="762891"/>
          </a:xfrm>
        </p:spPr>
        <p:txBody>
          <a:bodyPr>
            <a:normAutofit fontScale="90000"/>
          </a:bodyPr>
          <a:lstStyle/>
          <a:p>
            <a:r>
              <a:rPr lang="sk-SK" sz="4000" b="1" dirty="0"/>
              <a:t>Knižnica ako umelecká expozícia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FACF6F-8B4E-40ED-BF39-D9F6D49FC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39519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800" dirty="0"/>
              <a:t>PREZENTÁCIA KNIŽNICE KORNELA A NADE FÖLDVÁRIOVCOV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1800" dirty="0"/>
              <a:t>Dávid </a:t>
            </a:r>
            <a:r>
              <a:rPr lang="sk-SK" sz="1800" dirty="0" err="1"/>
              <a:t>Baranko</a:t>
            </a:r>
            <a:endParaRPr lang="sk-SK" sz="1800" dirty="0"/>
          </a:p>
          <a:p>
            <a:pPr marL="0" indent="0">
              <a:buNone/>
            </a:pPr>
            <a:r>
              <a:rPr lang="sk-SK" sz="1800" dirty="0"/>
              <a:t>Slovenská národná galéria</a:t>
            </a:r>
          </a:p>
          <a:p>
            <a:pPr marL="0" indent="0">
              <a:buNone/>
            </a:pPr>
            <a:r>
              <a:rPr lang="sk-SK" sz="18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David.Baranko@sng.sk</a:t>
            </a:r>
            <a:endParaRPr lang="sk-SK" sz="18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9" name="Obrázok 8" descr="Obrázok, na ktorom je vnútri, knižnica, scéna, miestnosť&#10;&#10;Automaticky generovaný popis">
            <a:extLst>
              <a:ext uri="{FF2B5EF4-FFF2-40B4-BE49-F238E27FC236}">
                <a16:creationId xmlns:a16="http://schemas.microsoft.com/office/drawing/2014/main" id="{8029203A-CDA6-4644-B46F-C46800118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0253" y="2970222"/>
            <a:ext cx="3884964" cy="2481983"/>
          </a:xfrm>
          <a:prstGeom prst="rect">
            <a:avLst/>
          </a:prstGeom>
          <a:ln w="2286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8437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0A1F97B-B1D9-4D0D-A698-E1A8340FA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28"/>
            <a:ext cx="6299901" cy="6656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41D9470-AB1A-4433-8481-2EBD0D850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644" y="99253"/>
            <a:ext cx="4631869" cy="66530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ál 3"/>
          <p:cNvSpPr/>
          <p:nvPr/>
        </p:nvSpPr>
        <p:spPr>
          <a:xfrm>
            <a:off x="1534510" y="4046483"/>
            <a:ext cx="2102069" cy="268381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/>
          <p:cNvSpPr/>
          <p:nvPr/>
        </p:nvSpPr>
        <p:spPr>
          <a:xfrm>
            <a:off x="9622620" y="0"/>
            <a:ext cx="2102069" cy="80451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500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41" y="-354842"/>
            <a:ext cx="12556770" cy="7574508"/>
          </a:xfrm>
        </p:spPr>
      </p:pic>
    </p:spTree>
    <p:extLst>
      <p:ext uri="{BB962C8B-B14F-4D97-AF65-F5344CB8AC3E}">
        <p14:creationId xmlns:p14="http://schemas.microsoft.com/office/powerpoint/2010/main" val="3473371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30" y="-119034"/>
            <a:ext cx="9349871" cy="71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31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7179"/>
            <a:ext cx="12192000" cy="9137793"/>
          </a:xfrm>
        </p:spPr>
      </p:pic>
    </p:spTree>
    <p:extLst>
      <p:ext uri="{BB962C8B-B14F-4D97-AF65-F5344CB8AC3E}">
        <p14:creationId xmlns:p14="http://schemas.microsoft.com/office/powerpoint/2010/main" val="364197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Tu bude fotka políc z </a:t>
            </a:r>
            <a:r>
              <a:rPr lang="sk-SK" dirty="0" err="1"/>
              <a:t>vežíčkami</a:t>
            </a:r>
            <a:endParaRPr lang="sk-SK" dirty="0"/>
          </a:p>
        </p:txBody>
      </p:sp>
      <p:pic>
        <p:nvPicPr>
          <p:cNvPr id="5" name="Obrázok 4" descr="Obrázok, na ktorom je kniha, polica, vnútri, objekt&#10;&#10;Automaticky generovaný popis">
            <a:extLst>
              <a:ext uri="{FF2B5EF4-FFF2-40B4-BE49-F238E27FC236}">
                <a16:creationId xmlns:a16="http://schemas.microsoft.com/office/drawing/2014/main" id="{E94BC849-CAF5-412A-9912-18F848900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31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Tu bude fotka políc z </a:t>
            </a:r>
            <a:r>
              <a:rPr lang="sk-SK" dirty="0" err="1"/>
              <a:t>vežíčkami</a:t>
            </a:r>
            <a:endParaRPr lang="sk-SK" dirty="0"/>
          </a:p>
        </p:txBody>
      </p:sp>
      <p:pic>
        <p:nvPicPr>
          <p:cNvPr id="6" name="Obrázok 5" descr="Obrázok, na ktorom je kniha, polica, vnútri, kopa&#10;&#10;Automaticky generovaný popis">
            <a:extLst>
              <a:ext uri="{FF2B5EF4-FFF2-40B4-BE49-F238E27FC236}">
                <a16:creationId xmlns:a16="http://schemas.microsoft.com/office/drawing/2014/main" id="{DE08143F-1FD4-44FE-BCC4-1E5C3F4FF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1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Tu bude fotka s policami - organizácia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E58727F-3ACB-4DFF-A097-C99EB940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5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Tu bude fotka políc - organizácia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2294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6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877" y="-111760"/>
            <a:ext cx="10399594" cy="718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77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F65109A-72D3-44B1-821B-FC7C45BDF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240477"/>
            <a:ext cx="3678825" cy="6273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6CAD353-7C8F-4152-A5DF-EA25296F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433" y="240476"/>
            <a:ext cx="4027024" cy="62734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2AD7FF7-000B-4B47-9CF0-1E92878A8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14918" y="1210838"/>
            <a:ext cx="6273437" cy="43327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6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EAEAA-BCF8-4D92-90C5-31C3E56F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čom bude prednáška?	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FACF6F-8B4E-40ED-BF39-D9F6D49FC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Kto bol Kornel a </a:t>
            </a:r>
            <a:r>
              <a:rPr lang="sk-SK" dirty="0" err="1"/>
              <a:t>Naďa</a:t>
            </a:r>
            <a:r>
              <a:rPr lang="sk-SK" dirty="0"/>
              <a:t> </a:t>
            </a:r>
            <a:r>
              <a:rPr lang="sk-SK" dirty="0" err="1"/>
              <a:t>Földváriovci</a:t>
            </a:r>
            <a:r>
              <a:rPr lang="sk-SK" dirty="0"/>
              <a:t>?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Prečo práve knižnica v múzeu umenia?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Ako prebiehala „inštalácia“ knižnice?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Aké sú ohlasy a budúcnosť knižnice?</a:t>
            </a:r>
          </a:p>
        </p:txBody>
      </p:sp>
    </p:spTree>
    <p:extLst>
      <p:ext uri="{BB962C8B-B14F-4D97-AF65-F5344CB8AC3E}">
        <p14:creationId xmlns:p14="http://schemas.microsoft.com/office/powerpoint/2010/main" val="2794979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554" y="-79385"/>
            <a:ext cx="10327849" cy="7047456"/>
          </a:xfrm>
        </p:spPr>
      </p:pic>
    </p:spTree>
    <p:extLst>
      <p:ext uri="{BB962C8B-B14F-4D97-AF65-F5344CB8AC3E}">
        <p14:creationId xmlns:p14="http://schemas.microsoft.com/office/powerpoint/2010/main" val="238049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560" y="-111760"/>
            <a:ext cx="9635759" cy="71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4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155" y="0"/>
            <a:ext cx="4618318" cy="6969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083" y="0"/>
            <a:ext cx="4617868" cy="6969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38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9" y="373551"/>
            <a:ext cx="4326940" cy="6204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5"/>
          <a:stretch/>
        </p:blipFill>
        <p:spPr>
          <a:xfrm>
            <a:off x="4514298" y="373551"/>
            <a:ext cx="7755039" cy="62023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Zástupný objekt pre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60819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98" y="-95250"/>
            <a:ext cx="10183435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97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663" y="-89535"/>
            <a:ext cx="9943106" cy="71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10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Tu bude fotka s koňom a odtlačkom ruky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0" y="-781049"/>
            <a:ext cx="12199980" cy="813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61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CB34C-AB8A-4863-802A-7D12AF34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Knižnica </a:t>
            </a:r>
            <a:r>
              <a:rPr lang="sk-SK" dirty="0" err="1"/>
              <a:t>kornela</a:t>
            </a:r>
            <a:r>
              <a:rPr lang="sk-SK" dirty="0"/>
              <a:t> a </a:t>
            </a:r>
            <a:r>
              <a:rPr lang="sk-SK" dirty="0" err="1"/>
              <a:t>nade</a:t>
            </a:r>
            <a:r>
              <a:rPr lang="sk-SK" dirty="0"/>
              <a:t> </a:t>
            </a:r>
            <a:r>
              <a:rPr lang="sk-SK" dirty="0" err="1"/>
              <a:t>földváriovcov</a:t>
            </a:r>
            <a:r>
              <a:rPr lang="sk-SK" dirty="0"/>
              <a:t>  je: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DCEC6B-65C5-4B83-A612-71DDEA7B4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Knižnica</a:t>
            </a:r>
          </a:p>
          <a:p>
            <a:r>
              <a:rPr lang="sk-SK" dirty="0"/>
              <a:t>Umelecká/experimentálna expozícia</a:t>
            </a:r>
          </a:p>
          <a:p>
            <a:r>
              <a:rPr lang="sk-SK" dirty="0"/>
              <a:t>Verejná obývačka</a:t>
            </a:r>
          </a:p>
          <a:p>
            <a:r>
              <a:rPr lang="sk-SK" dirty="0"/>
              <a:t>Mestská čitáreň</a:t>
            </a:r>
          </a:p>
          <a:p>
            <a:r>
              <a:rPr lang="sk-SK" dirty="0"/>
              <a:t>Kultúrny priestor na podujatia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b="1" dirty="0"/>
              <a:t>Oproti tradičnej knižnici má aj estetickú funkciu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7333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4EAE4-1D10-42BF-8DE7-E2995AAE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Knižnica </a:t>
            </a:r>
            <a:r>
              <a:rPr lang="sk-SK" dirty="0" err="1"/>
              <a:t>kornela</a:t>
            </a:r>
            <a:r>
              <a:rPr lang="sk-SK" dirty="0"/>
              <a:t> a </a:t>
            </a:r>
            <a:r>
              <a:rPr lang="sk-SK" dirty="0" err="1"/>
              <a:t>nade</a:t>
            </a:r>
            <a:r>
              <a:rPr lang="sk-SK" dirty="0"/>
              <a:t> </a:t>
            </a:r>
            <a:r>
              <a:rPr lang="sk-SK" dirty="0" err="1"/>
              <a:t>földváriovcov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D23A40-DA39-425F-80E2-078A6614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Od 16. mája 2019</a:t>
            </a:r>
            <a:br>
              <a:rPr lang="sk-SK" dirty="0"/>
            </a:br>
            <a:r>
              <a:rPr lang="sk-SK" dirty="0" err="1"/>
              <a:t>Esterházyho</a:t>
            </a:r>
            <a:r>
              <a:rPr lang="sk-SK" dirty="0"/>
              <a:t> palác, 1. poschodie, Bratislava</a:t>
            </a:r>
            <a:br>
              <a:rPr lang="sk-SK" dirty="0"/>
            </a:br>
            <a:r>
              <a:rPr lang="sk-SK" b="1" dirty="0"/>
              <a:t>Kurátorka:  </a:t>
            </a:r>
            <a:r>
              <a:rPr lang="sk-SK" dirty="0"/>
              <a:t>Alexandra Kusá</a:t>
            </a:r>
          </a:p>
          <a:p>
            <a:pPr marL="0" indent="0">
              <a:buNone/>
            </a:pPr>
            <a:r>
              <a:rPr lang="sk-SK" b="1" dirty="0"/>
              <a:t>Koncept: </a:t>
            </a:r>
            <a:r>
              <a:rPr lang="sk-SK" dirty="0"/>
              <a:t>Peter </a:t>
            </a:r>
            <a:r>
              <a:rPr lang="sk-SK" dirty="0" err="1"/>
              <a:t>Krištúfek</a:t>
            </a:r>
            <a:r>
              <a:rPr lang="sk-SK" dirty="0"/>
              <a:t> </a:t>
            </a:r>
            <a:br>
              <a:rPr lang="sk-SK" dirty="0"/>
            </a:br>
            <a:r>
              <a:rPr lang="sk-SK" b="1" dirty="0"/>
              <a:t>Dizajn knižnice: </a:t>
            </a:r>
            <a:r>
              <a:rPr lang="sk-SK" dirty="0"/>
              <a:t>Miro </a:t>
            </a:r>
            <a:r>
              <a:rPr lang="sk-SK" dirty="0" err="1"/>
              <a:t>Veselko</a:t>
            </a:r>
            <a:r>
              <a:rPr lang="sk-SK" dirty="0"/>
              <a:t> </a:t>
            </a:r>
            <a:br>
              <a:rPr lang="sk-SK" dirty="0"/>
            </a:br>
            <a:r>
              <a:rPr lang="sk-SK" b="1" dirty="0"/>
              <a:t>Grafické a priestorové riešenie: </a:t>
            </a:r>
            <a:r>
              <a:rPr lang="sk-SK" dirty="0"/>
              <a:t>Barbora </a:t>
            </a:r>
            <a:r>
              <a:rPr lang="sk-SK" dirty="0" err="1"/>
              <a:t>Šajgalíková</a:t>
            </a:r>
            <a:endParaRPr lang="sk-SK" dirty="0"/>
          </a:p>
          <a:p>
            <a:pPr marL="0" indent="0">
              <a:buNone/>
            </a:pPr>
            <a:br>
              <a:rPr lang="sk-SK" u="sng" dirty="0"/>
            </a:br>
            <a:r>
              <a:rPr lang="sk-SK" dirty="0">
                <a:hlinkClick r:id="rId2"/>
              </a:rPr>
              <a:t>David.Baranko@sng.sk</a:t>
            </a:r>
            <a:r>
              <a:rPr lang="sk-SK" dirty="0"/>
              <a:t>                                                                   </a:t>
            </a:r>
            <a:r>
              <a:rPr lang="sk-SK" dirty="0">
                <a:hlinkClick r:id="rId3"/>
              </a:rPr>
              <a:t>Dana.Karulova@sng.sk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280288"/>
            <a:ext cx="12192000" cy="81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6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" y="-762227"/>
            <a:ext cx="12557760" cy="9310888"/>
          </a:xfrm>
        </p:spPr>
      </p:pic>
    </p:spTree>
    <p:extLst>
      <p:ext uri="{BB962C8B-B14F-4D97-AF65-F5344CB8AC3E}">
        <p14:creationId xmlns:p14="http://schemas.microsoft.com/office/powerpoint/2010/main" val="120295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A3BA71-BF5D-4854-9E1A-A1AE367A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sk-SK" dirty="0"/>
              <a:t>Kornel </a:t>
            </a:r>
            <a:r>
              <a:rPr lang="sk-SK" dirty="0" err="1"/>
              <a:t>földvári</a:t>
            </a:r>
            <a:r>
              <a:rPr lang="sk-SK" dirty="0"/>
              <a:t> (1932-2015)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78255B-757E-4064-8A54-CB9C247C3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4"/>
            <a:ext cx="5331357" cy="34506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sk-SK" sz="2200" dirty="0"/>
              <a:t>Narodený v Trenčíne</a:t>
            </a:r>
          </a:p>
          <a:p>
            <a:pPr marL="0" indent="0">
              <a:lnSpc>
                <a:spcPct val="110000"/>
              </a:lnSpc>
              <a:buNone/>
            </a:pPr>
            <a:endParaRPr lang="sk-SK" sz="2200" dirty="0"/>
          </a:p>
          <a:p>
            <a:pPr>
              <a:lnSpc>
                <a:spcPct val="110000"/>
              </a:lnSpc>
            </a:pPr>
            <a:r>
              <a:rPr lang="sk-SK" sz="2200" dirty="0"/>
              <a:t>Syn triedneho nepriateľa – mal zakázané publikovať</a:t>
            </a:r>
          </a:p>
          <a:p>
            <a:pPr marL="0" indent="0">
              <a:lnSpc>
                <a:spcPct val="110000"/>
              </a:lnSpc>
              <a:buNone/>
            </a:pPr>
            <a:endParaRPr lang="sk-SK" sz="2200" dirty="0"/>
          </a:p>
          <a:p>
            <a:pPr>
              <a:lnSpc>
                <a:spcPct val="110000"/>
              </a:lnSpc>
            </a:pPr>
            <a:r>
              <a:rPr lang="sk-SK" sz="2200" dirty="0"/>
              <a:t>Spisovateľ, publicista, redaktor, kritik,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k-SK" sz="2200" dirty="0"/>
              <a:t>   prekladateľ, satirik, dramaturg...</a:t>
            </a:r>
          </a:p>
          <a:p>
            <a:pPr>
              <a:lnSpc>
                <a:spcPct val="110000"/>
              </a:lnSpc>
            </a:pPr>
            <a:endParaRPr lang="sk-SK" sz="2200" dirty="0"/>
          </a:p>
          <a:p>
            <a:pPr>
              <a:lnSpc>
                <a:spcPct val="110000"/>
              </a:lnSpc>
            </a:pPr>
            <a:r>
              <a:rPr lang="sk-SK" sz="2200" dirty="0"/>
              <a:t>Vášnivý čitateľ, zberateľ kníh a knihomoľ </a:t>
            </a:r>
          </a:p>
          <a:p>
            <a:pPr>
              <a:lnSpc>
                <a:spcPct val="110000"/>
              </a:lnSpc>
            </a:pPr>
            <a:endParaRPr lang="sk-SK" sz="1700" dirty="0"/>
          </a:p>
          <a:p>
            <a:pPr marL="0" indent="0">
              <a:lnSpc>
                <a:spcPct val="110000"/>
              </a:lnSpc>
              <a:buNone/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  <a:p>
            <a:pPr marL="0" indent="0">
              <a:lnSpc>
                <a:spcPct val="110000"/>
              </a:lnSpc>
              <a:buNone/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  <a:p>
            <a:pPr>
              <a:lnSpc>
                <a:spcPct val="110000"/>
              </a:lnSpc>
            </a:pPr>
            <a:endParaRPr lang="sk-SK" sz="17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5EFFE5-C34E-4497-87E2-6B596158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77983" y="2012810"/>
            <a:ext cx="3980500" cy="3459865"/>
            <a:chOff x="7063854" y="2123762"/>
            <a:chExt cx="3980500" cy="34819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00B8A1-156F-4E5A-B016-1BC9C50DE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63854" y="2123762"/>
              <a:ext cx="3980500" cy="3481923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5AA8FD-8C3B-4DE7-B442-4C5703004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224089" y="2294169"/>
              <a:ext cx="3656537" cy="314996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ok 3">
            <a:extLst>
              <a:ext uri="{FF2B5EF4-FFF2-40B4-BE49-F238E27FC236}">
                <a16:creationId xmlns:a16="http://schemas.microsoft.com/office/drawing/2014/main" id="{0E71C35A-8337-4125-8D51-5BBE7C0F5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040" y="2353286"/>
            <a:ext cx="3339379" cy="276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73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4EAE4-1D10-42BF-8DE7-E2995AAE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Odporúčaná literatúra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D23A40-DA39-425F-80E2-078A6614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FÖLDVÁRI, Kornel. </a:t>
            </a:r>
            <a:r>
              <a:rPr lang="sk-SK" i="1" dirty="0"/>
              <a:t>O sebe</a:t>
            </a:r>
            <a:r>
              <a:rPr lang="sk-SK" dirty="0"/>
              <a:t>. Bratislava: Literárne informačné centrum, 2017. ISBN 978-80-8119-106-0.</a:t>
            </a:r>
          </a:p>
          <a:p>
            <a:pPr marL="0" indent="0">
              <a:buNone/>
            </a:pPr>
            <a:br>
              <a:rPr lang="sk-SK" u="sng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26486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4EAE4-1D10-42BF-8DE7-E2995AAE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Knižnica </a:t>
            </a:r>
            <a:r>
              <a:rPr lang="sk-SK" dirty="0" err="1"/>
              <a:t>kornela</a:t>
            </a:r>
            <a:r>
              <a:rPr lang="sk-SK" dirty="0"/>
              <a:t> a </a:t>
            </a:r>
            <a:r>
              <a:rPr lang="sk-SK" dirty="0" err="1"/>
              <a:t>nade</a:t>
            </a:r>
            <a:r>
              <a:rPr lang="sk-SK" dirty="0"/>
              <a:t> </a:t>
            </a:r>
            <a:r>
              <a:rPr lang="sk-SK" dirty="0" err="1"/>
              <a:t>földváriovcov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D23A40-DA39-425F-80E2-078A6614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Od 16. mája 2019</a:t>
            </a:r>
            <a:br>
              <a:rPr lang="sk-SK" dirty="0"/>
            </a:br>
            <a:r>
              <a:rPr lang="sk-SK" dirty="0" err="1"/>
              <a:t>Esterházyho</a:t>
            </a:r>
            <a:r>
              <a:rPr lang="sk-SK" dirty="0"/>
              <a:t> palác, 1. poschodie, Bratislava</a:t>
            </a:r>
            <a:br>
              <a:rPr lang="sk-SK" dirty="0"/>
            </a:br>
            <a:r>
              <a:rPr lang="sk-SK" b="1" dirty="0"/>
              <a:t>Kurátorka:  </a:t>
            </a:r>
            <a:r>
              <a:rPr lang="sk-SK" dirty="0"/>
              <a:t>Alexandra Kusá</a:t>
            </a:r>
          </a:p>
          <a:p>
            <a:pPr marL="0" indent="0">
              <a:buNone/>
            </a:pPr>
            <a:r>
              <a:rPr lang="sk-SK" b="1" dirty="0"/>
              <a:t>Koncept: </a:t>
            </a:r>
            <a:r>
              <a:rPr lang="sk-SK" dirty="0"/>
              <a:t>Peter </a:t>
            </a:r>
            <a:r>
              <a:rPr lang="sk-SK" dirty="0" err="1"/>
              <a:t>Krištúfek</a:t>
            </a:r>
            <a:r>
              <a:rPr lang="sk-SK" dirty="0"/>
              <a:t> </a:t>
            </a:r>
            <a:br>
              <a:rPr lang="sk-SK" dirty="0"/>
            </a:br>
            <a:r>
              <a:rPr lang="sk-SK" b="1" dirty="0"/>
              <a:t>Dizajn knižnice: </a:t>
            </a:r>
            <a:r>
              <a:rPr lang="sk-SK" dirty="0"/>
              <a:t>Miro </a:t>
            </a:r>
            <a:r>
              <a:rPr lang="sk-SK" dirty="0" err="1"/>
              <a:t>Veselko</a:t>
            </a:r>
            <a:r>
              <a:rPr lang="sk-SK" dirty="0"/>
              <a:t> </a:t>
            </a:r>
            <a:br>
              <a:rPr lang="sk-SK" dirty="0"/>
            </a:br>
            <a:r>
              <a:rPr lang="sk-SK" b="1" dirty="0"/>
              <a:t>Grafické a priestorové riešenie: </a:t>
            </a:r>
            <a:r>
              <a:rPr lang="sk-SK" dirty="0"/>
              <a:t>Barbora </a:t>
            </a:r>
            <a:r>
              <a:rPr lang="sk-SK" dirty="0" err="1"/>
              <a:t>Šajgalíková</a:t>
            </a:r>
            <a:endParaRPr lang="sk-SK" dirty="0"/>
          </a:p>
          <a:p>
            <a:pPr marL="0" indent="0">
              <a:buNone/>
            </a:pPr>
            <a:br>
              <a:rPr lang="sk-SK" u="sng" dirty="0"/>
            </a:br>
            <a:r>
              <a:rPr lang="sk-SK" dirty="0">
                <a:hlinkClick r:id="rId2"/>
              </a:rPr>
              <a:t>David.Baranko@sng.sk</a:t>
            </a:r>
            <a:r>
              <a:rPr lang="sk-SK" dirty="0"/>
              <a:t>                                                                   </a:t>
            </a:r>
            <a:r>
              <a:rPr lang="sk-SK" dirty="0">
                <a:hlinkClick r:id="rId3"/>
              </a:rPr>
              <a:t>Dana.Karulova@sng.sk</a:t>
            </a:r>
            <a:r>
              <a:rPr lang="sk-SK" dirty="0"/>
              <a:t> 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0388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CFDBC64-AB38-41C9-834D-2688FA6C0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35640" cy="1049235"/>
          </a:xfrm>
        </p:spPr>
        <p:txBody>
          <a:bodyPr>
            <a:noAutofit/>
          </a:bodyPr>
          <a:lstStyle/>
          <a:p>
            <a:r>
              <a:rPr lang="sk-SK" sz="2600" dirty="0"/>
              <a:t>Svätý </a:t>
            </a:r>
            <a:r>
              <a:rPr lang="sk-SK" sz="2600" dirty="0" err="1"/>
              <a:t>kornel</a:t>
            </a:r>
            <a:r>
              <a:rPr lang="sk-SK" sz="2600" dirty="0"/>
              <a:t>, </a:t>
            </a:r>
            <a:br>
              <a:rPr lang="sk-SK" sz="2600" dirty="0"/>
            </a:br>
            <a:r>
              <a:rPr lang="sk-SK" sz="2600" dirty="0"/>
              <a:t>patrón knihomoľov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E93DF7-AFB3-4C67-9C95-7DCD1D6FC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sk-SK" dirty="0"/>
              <a:t>Vlastnil viac ako 16 tisíc kníh (v 3-izbovom byte)</a:t>
            </a:r>
          </a:p>
          <a:p>
            <a:pPr>
              <a:lnSpc>
                <a:spcPct val="110000"/>
              </a:lnSpc>
            </a:pPr>
            <a:endParaRPr lang="sk-SK" dirty="0"/>
          </a:p>
          <a:p>
            <a:pPr>
              <a:lnSpc>
                <a:spcPct val="110000"/>
              </a:lnSpc>
            </a:pPr>
            <a:r>
              <a:rPr lang="sk-SK" dirty="0"/>
              <a:t>Veľká záľuba v „</a:t>
            </a:r>
            <a:r>
              <a:rPr lang="sk-SK" dirty="0" err="1"/>
              <a:t>pokleslých</a:t>
            </a:r>
            <a:r>
              <a:rPr lang="sk-SK" dirty="0"/>
              <a:t>“ </a:t>
            </a:r>
            <a:br>
              <a:rPr lang="sk-SK" dirty="0"/>
            </a:br>
            <a:r>
              <a:rPr lang="sk-SK" dirty="0"/>
              <a:t>a „</a:t>
            </a:r>
            <a:r>
              <a:rPr lang="sk-SK" dirty="0" err="1"/>
              <a:t>béčkových</a:t>
            </a:r>
            <a:r>
              <a:rPr lang="sk-SK" dirty="0"/>
              <a:t>“ žánroch</a:t>
            </a:r>
          </a:p>
          <a:p>
            <a:pPr>
              <a:lnSpc>
                <a:spcPct val="110000"/>
              </a:lnSpc>
            </a:pPr>
            <a:endParaRPr lang="sk-SK" dirty="0"/>
          </a:p>
          <a:p>
            <a:pPr>
              <a:lnSpc>
                <a:spcPct val="110000"/>
              </a:lnSpc>
            </a:pPr>
            <a:r>
              <a:rPr lang="sk-SK" dirty="0"/>
              <a:t>Westerny, detektívky, dobrodružná literatúra...</a:t>
            </a:r>
          </a:p>
          <a:p>
            <a:pPr>
              <a:lnSpc>
                <a:spcPct val="110000"/>
              </a:lnSpc>
            </a:pPr>
            <a:endParaRPr lang="sk-SK" dirty="0"/>
          </a:p>
          <a:p>
            <a:pPr>
              <a:lnSpc>
                <a:spcPct val="110000"/>
              </a:lnSpc>
            </a:pPr>
            <a:endParaRPr lang="sk-SK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Obrázok 18" descr="Obrázok, na ktorom je kniha, lavica, vnútri, rad&#10;&#10;Automaticky generovaný popis">
            <a:extLst>
              <a:ext uri="{FF2B5EF4-FFF2-40B4-BE49-F238E27FC236}">
                <a16:creationId xmlns:a16="http://schemas.microsoft.com/office/drawing/2014/main" id="{B0D2646C-D0B2-4F31-BE9F-4B7C716BC9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032" y="1021891"/>
            <a:ext cx="5089317" cy="40808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90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F3724AFE-466C-4712-861F-57D6D04E9F8B}"/>
              </a:ext>
            </a:extLst>
          </p:cNvPr>
          <p:cNvSpPr/>
          <p:nvPr/>
        </p:nvSpPr>
        <p:spPr>
          <a:xfrm>
            <a:off x="-91440" y="-111760"/>
            <a:ext cx="12557760" cy="7172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F6976-A5FD-40FF-B105-B8325D09E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EF905C9-6A8E-4E58-ABFD-354D735D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03" y="-145389"/>
            <a:ext cx="10147993" cy="72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57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F2A3BA71-BF5D-4854-9E1A-A1AE367A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>
            <a:normAutofit/>
          </a:bodyPr>
          <a:lstStyle/>
          <a:p>
            <a:r>
              <a:rPr lang="sk-SK"/>
              <a:t>Naďa földváriová (1933-)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60EAF8B-D293-4B61-B042-743E3D7AA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1208918" y="1010654"/>
            <a:ext cx="2941777" cy="4063236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78255B-757E-4064-8A54-CB9C247C3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2015732"/>
            <a:ext cx="5550355" cy="3450613"/>
          </a:xfrm>
        </p:spPr>
        <p:txBody>
          <a:bodyPr>
            <a:normAutofit/>
          </a:bodyPr>
          <a:lstStyle/>
          <a:p>
            <a:r>
              <a:rPr lang="sk-SK" dirty="0"/>
              <a:t>Manželka Kornela </a:t>
            </a:r>
            <a:r>
              <a:rPr lang="sk-SK" dirty="0" err="1"/>
              <a:t>Földváriho</a:t>
            </a:r>
            <a:endParaRPr lang="sk-SK" dirty="0"/>
          </a:p>
          <a:p>
            <a:endParaRPr lang="sk-SK" dirty="0"/>
          </a:p>
          <a:p>
            <a:r>
              <a:rPr lang="sk-SK" dirty="0"/>
              <a:t>Hudobná teoretička a muzikologička</a:t>
            </a:r>
          </a:p>
          <a:p>
            <a:endParaRPr lang="sk-SK" dirty="0"/>
          </a:p>
          <a:p>
            <a:r>
              <a:rPr lang="sk-SK" dirty="0"/>
              <a:t>Darovala zbierku kníh SNG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39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2F700-1BDD-417D-AB82-B1F03B98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sk-SK" dirty="0"/>
              <a:t>Peter </a:t>
            </a:r>
            <a:r>
              <a:rPr lang="sk-SK" dirty="0" err="1"/>
              <a:t>krištúfek</a:t>
            </a:r>
            <a:r>
              <a:rPr lang="sk-SK" dirty="0"/>
              <a:t> – autor myšlienky KKNF</a:t>
            </a:r>
          </a:p>
        </p:txBody>
      </p:sp>
      <p:grpSp>
        <p:nvGrpSpPr>
          <p:cNvPr id="44" name="Group 27">
            <a:extLst>
              <a:ext uri="{FF2B5EF4-FFF2-40B4-BE49-F238E27FC236}">
                <a16:creationId xmlns:a16="http://schemas.microsoft.com/office/drawing/2014/main" id="{B6D60DEB-984F-459F-903F-70C22ED75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6399" y="2012810"/>
            <a:ext cx="3987234" cy="3459865"/>
            <a:chOff x="7630846" y="2123762"/>
            <a:chExt cx="3987234" cy="348192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EDB061-0E85-4441-ACC1-A54FD9708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0846" y="2123762"/>
              <a:ext cx="3987234" cy="3481923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91A04EB8-D461-4C6D-84CB-5A61CFFFC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9809" y="2294169"/>
              <a:ext cx="3674494" cy="314996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ázok 5">
            <a:extLst>
              <a:ext uri="{FF2B5EF4-FFF2-40B4-BE49-F238E27FC236}">
                <a16:creationId xmlns:a16="http://schemas.microsoft.com/office/drawing/2014/main" id="{9121B958-91CE-45DB-8AAF-91A879DB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299" y="2341794"/>
            <a:ext cx="3403152" cy="2814597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1F0035-8C7E-4212-8012-4510E56EE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909" y="2015734"/>
            <a:ext cx="5140945" cy="3450613"/>
          </a:xfrm>
        </p:spPr>
        <p:txBody>
          <a:bodyPr>
            <a:normAutofit/>
          </a:bodyPr>
          <a:lstStyle/>
          <a:p>
            <a:r>
              <a:rPr lang="sk-SK" dirty="0"/>
              <a:t>Spisovateľ, režisér a </a:t>
            </a:r>
            <a:r>
              <a:rPr lang="sk-SK" dirty="0" err="1"/>
              <a:t>földvárista</a:t>
            </a:r>
            <a:endParaRPr lang="sk-SK" dirty="0"/>
          </a:p>
          <a:p>
            <a:endParaRPr lang="sk-SK" dirty="0"/>
          </a:p>
          <a:p>
            <a:r>
              <a:rPr lang="sk-SK" dirty="0"/>
              <a:t>Snažil sa zotriediť a uchovať Kornelovu zbierku kníh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/>
              <a:t>V roku 2018 tragicky zahynul</a:t>
            </a:r>
          </a:p>
        </p:txBody>
      </p:sp>
    </p:spTree>
    <p:extLst>
      <p:ext uri="{BB962C8B-B14F-4D97-AF65-F5344CB8AC3E}">
        <p14:creationId xmlns:p14="http://schemas.microsoft.com/office/powerpoint/2010/main" val="317587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62F700-1BDD-417D-AB82-B1F03B98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Prečo práve knižnica v múzeu umenia?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81F0035-8C7E-4212-8012-4510E56EE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r>
              <a:rPr lang="sk-SK" dirty="0"/>
              <a:t>Téma knižnice ako metafory poznania, ale aj fyzického miesta v byte a témy zberateľstva a uchovávania boli tými styčnými miestami, kde sme cítili prienik s otázkami, ktorými sa dnes zaoberá múzeum umenia.</a:t>
            </a:r>
          </a:p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r>
              <a:rPr lang="sk-SK" dirty="0"/>
              <a:t>Naša misia už dávno nie je iba zbierať a uchovávať umenie, to je samozrejmosť, dnes je v centre pozornosti, ako ho sprístupňovať, ako vzdelávať a inšpirovať, a práve o tom je projekt </a:t>
            </a:r>
            <a:r>
              <a:rPr lang="sk-SK" dirty="0" err="1"/>
              <a:t>földváriovskej</a:t>
            </a:r>
            <a:r>
              <a:rPr lang="sk-SK" dirty="0"/>
              <a:t> knižnice. </a:t>
            </a:r>
          </a:p>
        </p:txBody>
      </p:sp>
    </p:spTree>
    <p:extLst>
      <p:ext uri="{BB962C8B-B14F-4D97-AF65-F5344CB8AC3E}">
        <p14:creationId xmlns:p14="http://schemas.microsoft.com/office/powerpoint/2010/main" val="318967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074B1-AF10-44B7-9E31-DE0E81827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Príprava, katalogizácia, inštalácia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2E1A9281-16A8-4329-A615-575579AC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576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4163235324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291</Words>
  <Application>Microsoft Office PowerPoint</Application>
  <PresentationFormat>Širokouhlá</PresentationFormat>
  <Paragraphs>97</Paragraphs>
  <Slides>31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4" baseType="lpstr">
      <vt:lpstr>Arial</vt:lpstr>
      <vt:lpstr>Gill Sans MT</vt:lpstr>
      <vt:lpstr>Galéria</vt:lpstr>
      <vt:lpstr>Knižnica ako umelecká expozícia </vt:lpstr>
      <vt:lpstr>O čom bude prednáška?  </vt:lpstr>
      <vt:lpstr>Kornel földvári (1932-2015)</vt:lpstr>
      <vt:lpstr>Svätý kornel,  patrón knihomoľov</vt:lpstr>
      <vt:lpstr>Prezentácia programu PowerPoint</vt:lpstr>
      <vt:lpstr>Naďa földváriová (1933-)</vt:lpstr>
      <vt:lpstr>Peter krištúfek – autor myšlienky KKNF</vt:lpstr>
      <vt:lpstr>Prečo práve knižnica v múzeu umenia?</vt:lpstr>
      <vt:lpstr>Príprava, katalogizácia, inštalácia</vt:lpstr>
      <vt:lpstr>Prezentácia programu PowerPoint</vt:lpstr>
      <vt:lpstr>Prezentácia programu PowerPoint</vt:lpstr>
      <vt:lpstr>Prezentácia programu PowerPoint</vt:lpstr>
      <vt:lpstr>Príprava, katalogizácia, inštalácia</vt:lpstr>
      <vt:lpstr>Príprava, katalogizácia, inštalácia</vt:lpstr>
      <vt:lpstr>Príprava, katalogizácia, inštalácia</vt:lpstr>
      <vt:lpstr>Príprava, katalogizácia, inštalácia</vt:lpstr>
      <vt:lpstr>Príprava, katalogizácia, inštalácia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Príprava, katalogizácia, inštalácia</vt:lpstr>
      <vt:lpstr>Knižnica kornela a nade földváriovcov  je:</vt:lpstr>
      <vt:lpstr>Knižnica kornela a nade földváriovcov</vt:lpstr>
      <vt:lpstr>Prezentácia programu PowerPoint</vt:lpstr>
      <vt:lpstr>Odporúčaná literatúra</vt:lpstr>
      <vt:lpstr>Knižnica kornela a nade földváriovcov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Knižnica ako umelecká expozícia </dc:title>
  <dc:creator>Dávid</dc:creator>
  <cp:lastModifiedBy>Dávid</cp:lastModifiedBy>
  <cp:revision>19</cp:revision>
  <dcterms:created xsi:type="dcterms:W3CDTF">2019-10-07T18:16:07Z</dcterms:created>
  <dcterms:modified xsi:type="dcterms:W3CDTF">2019-10-08T17:09:15Z</dcterms:modified>
</cp:coreProperties>
</file>